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Lst>
  <p:notesMasterIdLst>
    <p:notesMasterId r:id="rId36"/>
  </p:notesMasterIdLst>
  <p:handoutMasterIdLst>
    <p:handoutMasterId r:id="rId37"/>
  </p:handoutMasterIdLst>
  <p:sldIdLst>
    <p:sldId id="3397" r:id="rId19"/>
    <p:sldId id="3398" r:id="rId20"/>
    <p:sldId id="3399" r:id="rId21"/>
    <p:sldId id="3400" r:id="rId22"/>
    <p:sldId id="3401" r:id="rId23"/>
    <p:sldId id="3413" r:id="rId24"/>
    <p:sldId id="3402" r:id="rId25"/>
    <p:sldId id="3403" r:id="rId26"/>
    <p:sldId id="3404" r:id="rId27"/>
    <p:sldId id="3405" r:id="rId28"/>
    <p:sldId id="3406" r:id="rId29"/>
    <p:sldId id="3407" r:id="rId30"/>
    <p:sldId id="257" r:id="rId31"/>
    <p:sldId id="3415" r:id="rId32"/>
    <p:sldId id="3414" r:id="rId33"/>
    <p:sldId id="3412" r:id="rId34"/>
    <p:sldId id="3411"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62699" autoAdjust="0"/>
  </p:normalViewPr>
  <p:slideViewPr>
    <p:cSldViewPr snapToGrid="0">
      <p:cViewPr varScale="1">
        <p:scale>
          <a:sx n="71" d="100"/>
          <a:sy n="71" d="100"/>
        </p:scale>
        <p:origin x="1764"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presProps" Target="presProps.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3/18/2019 7:35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3/18/2019 7:35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quickly through these slides, as it should be mostly a review of yesterday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10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features: https://docs.microsoft.com/en-us/azure/cognitive-services/luis/add-features</a:t>
            </a:r>
          </a:p>
          <a:p>
            <a:pPr marL="228600" indent="-228600">
              <a:buAutoNum type="arabicPeriod"/>
            </a:pPr>
            <a:r>
              <a:rPr lang="en-US" dirty="0"/>
              <a:t>10 phrase list must-haves blog: https://blogs.msdn.microsoft.com/benjaminperkins/2016/12/07/top-10-must-have-phrase-list-features-for-your-chatbot-or-any-bot-luis/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612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766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66587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a:t>
            </a:r>
          </a:p>
          <a:p>
            <a:pPr marL="171450" indent="-171450">
              <a:buFont typeface="Arial" panose="020B0604020202020204" pitchFamily="34" charset="0"/>
              <a:buChar char="•"/>
            </a:pPr>
            <a:r>
              <a:rPr lang="en-US" dirty="0"/>
              <a:t>Book a flight + book an hotel OR Just “Book” + 2 entities (flight and Hotel)</a:t>
            </a:r>
          </a:p>
          <a:p>
            <a:pPr marL="171450" indent="-171450">
              <a:buFont typeface="Arial" panose="020B0604020202020204" pitchFamily="34" charset="0"/>
              <a:buChar char="•"/>
            </a:pPr>
            <a:r>
              <a:rPr lang="en-US" dirty="0"/>
              <a:t>Test set x real traffic on the endpoint. Adjust the test set</a:t>
            </a:r>
          </a:p>
          <a:p>
            <a:pPr marL="171450" indent="-171450">
              <a:buFont typeface="Arial" panose="020B0604020202020204" pitchFamily="34" charset="0"/>
              <a:buChar char="•"/>
            </a:pPr>
            <a:r>
              <a:rPr lang="en-US" dirty="0"/>
              <a:t>1 none example for every 10 utterances</a:t>
            </a:r>
          </a:p>
          <a:p>
            <a:endParaRPr lang="en-US" dirty="0"/>
          </a:p>
          <a:p>
            <a:r>
              <a:rPr lang="en-US" dirty="0"/>
              <a:t>Don’ts</a:t>
            </a:r>
          </a:p>
          <a:p>
            <a:endParaRPr lang="en-US" dirty="0"/>
          </a:p>
          <a:p>
            <a:pPr marL="171450" indent="-171450">
              <a:buFont typeface="Arial" panose="020B0604020202020204" pitchFamily="34" charset="0"/>
              <a:buChar char="•"/>
            </a:pPr>
            <a:r>
              <a:rPr lang="en-US" dirty="0"/>
              <a:t>Few examples of a good model is better than too much labels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8EDD96-567D-4E79-8F9F-D2D409A6DB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974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dirty="0">
                <a:solidFill>
                  <a:schemeClr val="tx1"/>
                </a:solidFill>
                <a:effectLst/>
                <a:latin typeface="Segoe UI Light" pitchFamily="34" charset="0"/>
                <a:ea typeface="+mn-ea"/>
                <a:cs typeface="+mn-cs"/>
              </a:rPr>
              <a:t>- Add plenty of labels: on that front, some customers would have a lot of labeled data upfront before starting with LUIS. In this case you don’t need to upload all the data and use LUIS as a training platform on the cloud. LUIS is an interactive machine learning platform where developers can build cost effective models. By that I mean the fewest labels to retain the same accuracy compared to traditional machine learning approaches</a:t>
            </a:r>
          </a:p>
          <a:p>
            <a:pPr lvl="0"/>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 Mix the definition of intents and entities: on that front, there are cases where you don’t know how to design your schema and there is no right or wrong but there is good and worse design. For example, if you are designing a reservation bot for hotels and travel, you might decide to have two intents (one for booking a flight and another booking a hotel). The other design option is to create one booking intent and two types of entities (hotel and flight). I would say a good design practice is to define intents when they map to actions the bot will take but with the condition that their semantics don’t overlap so that we don’t’ confuse the system with highly overlapping training examples to the two intents. If you find yourself in this situation, you need to revisit your design. To a large extent, this is controlled by the nature of the data of your application and how people tend to express their intentions in a given domain</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8EDD96-567D-4E79-8F9F-D2D409A6DB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0461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https://docs.microsoft.com/en-us/azure/bot-service/bot-builder-tutorial-dispatch?view=azure-bot-service-4.0&amp;tabs=csharp</a:t>
            </a:r>
          </a:p>
          <a:p>
            <a:r>
              <a:rPr lang="en-US" dirty="0"/>
              <a:t>https://docs.microsoft.com/en-in/azure/cognitive-services/luis/luis-boundaries</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42841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34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57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Understanding NLU Stanford presentation: https://nlp.stanford.edu/~wcmac/papers/20140716-UNLU.pdf</a:t>
            </a:r>
          </a:p>
          <a:p>
            <a:pPr marL="228600" indent="-228600">
              <a:buAutoNum type="arabicPeriod"/>
            </a:pPr>
            <a:r>
              <a:rPr lang="en-US" dirty="0"/>
              <a:t>Wikipedia: https://en.wikipedia.org/wiki/Natural_language_understanding</a:t>
            </a:r>
          </a:p>
          <a:p>
            <a:pPr marL="228600" indent="-228600">
              <a:buAutoNum type="arabicPeriod"/>
            </a:pPr>
            <a:r>
              <a:rPr lang="en-US" dirty="0"/>
              <a:t>Why chatbots won’t survive without NLU: https://chatbotsmagazine.com/why-chatbots-wont-survive-without-nlu-df3670e911c5</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3779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LUIS whitepaper: https://www.microsoft.com/en-us/research/wp-content/uploads/2016/02/sigdial2015demo.pdf</a:t>
            </a:r>
          </a:p>
          <a:p>
            <a:pPr marL="228600" indent="-228600">
              <a:buAutoNum type="arabicPeriod"/>
            </a:pPr>
            <a:r>
              <a:rPr lang="en-US" dirty="0"/>
              <a:t>https://www.luis.ai/</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4038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84120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https://docs.microsoft.com/en-us/azure/cognitive-services/luis/home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0959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https://docs.microsoft.com/en-us/azure/cognitive-services/luis/home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7974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Plan your app: https://docs.microsoft.com/en-us/azure/cognitive-services/luis/plan-your-app</a:t>
            </a:r>
          </a:p>
          <a:p>
            <a:pPr marL="228600" indent="-228600">
              <a:buAutoNum type="arabicPeriod"/>
            </a:pPr>
            <a:r>
              <a:rPr lang="en-US" dirty="0"/>
              <a:t>Prebuilt entity: https://docs.microsoft.com/en-us/azure/cognitive-services/luis/pre-builtentities</a:t>
            </a:r>
          </a:p>
          <a:p>
            <a:pPr marL="228600" indent="-228600">
              <a:buAutoNum type="arabicPeriod"/>
            </a:pPr>
            <a:r>
              <a:rPr lang="en-US" dirty="0"/>
              <a:t>Prebuilt domains: https://docs.microsoft.com/en-us/azure/cognitive-services/luis/luis-how-to-use-prebuilt-domains</a:t>
            </a:r>
          </a:p>
          <a:p>
            <a:pPr marL="228600" indent="-228600">
              <a:buAutoNum type="arabicPeriod"/>
            </a:pPr>
            <a:r>
              <a:rPr lang="en-US" dirty="0"/>
              <a:t>Best practices: https://docs.microsoft.com/en-us/azure/cognitive-services/luis/luis-concept-best-practices#entities</a:t>
            </a:r>
          </a:p>
          <a:p>
            <a:pPr marL="228600" indent="-228600">
              <a:buAutoNum type="arabicPeriod"/>
            </a:pPr>
            <a:r>
              <a:rPr lang="en-US" dirty="0"/>
              <a:t>Recognizer-Texts, code behind prebuilt entities: https://blog.botframework.com/2018/01/24/contributing-luis-microsoft-recognizers-text-part-1/</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53298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Train your model: https://docs.microsoft.com/en-us/azure/cognitive-services/luis/luis-how-to-train</a:t>
            </a:r>
          </a:p>
          <a:p>
            <a:pPr marL="228600" indent="-228600">
              <a:buAutoNum type="arabicPeriod"/>
            </a:pPr>
            <a:r>
              <a:rPr lang="en-US" dirty="0"/>
              <a:t>Interactive testing: https://docs.microsoft.com/en-us/azure/cognitive-services/luis/train-test</a:t>
            </a:r>
          </a:p>
          <a:p>
            <a:pPr marL="228600" indent="-228600">
              <a:buAutoNum type="arabicPeriod"/>
            </a:pPr>
            <a:r>
              <a:rPr lang="en-US" dirty="0"/>
              <a:t>Batch testing: https://docs.microsoft.com/en-us/azure/cognitive-services/luis/luis-how-to-batch-test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722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Publish your model: https://docs.microsoft.com/en-us/azure/cognitive-services/luis/publishapp</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59119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18/03/2019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5C04-051A-401B-8143-4E6E4734D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D89EC8-0021-4B61-BDEE-8C5308D0B1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C845AD-201D-4D20-A9D5-B57B4DF9E6E7}"/>
              </a:ext>
            </a:extLst>
          </p:cNvPr>
          <p:cNvSpPr>
            <a:spLocks noGrp="1"/>
          </p:cNvSpPr>
          <p:nvPr>
            <p:ph type="dt" sz="half" idx="10"/>
          </p:nvPr>
        </p:nvSpPr>
        <p:spPr/>
        <p:txBody>
          <a:bodyPr/>
          <a:lstStyle/>
          <a:p>
            <a:fld id="{156FBBBE-61A7-4DC9-8BB8-B0C054A300B8}" type="datetimeFigureOut">
              <a:rPr lang="en-US" smtClean="0"/>
              <a:t>3/18/2019</a:t>
            </a:fld>
            <a:endParaRPr lang="en-US"/>
          </a:p>
        </p:txBody>
      </p:sp>
      <p:sp>
        <p:nvSpPr>
          <p:cNvPr id="5" name="Footer Placeholder 4">
            <a:extLst>
              <a:ext uri="{FF2B5EF4-FFF2-40B4-BE49-F238E27FC236}">
                <a16:creationId xmlns:a16="http://schemas.microsoft.com/office/drawing/2014/main" id="{4B6DEA8B-D884-4CA5-833C-F4CAFF3AA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78D5B-2690-4F26-9B61-3F183DE71990}"/>
              </a:ext>
            </a:extLst>
          </p:cNvPr>
          <p:cNvSpPr>
            <a:spLocks noGrp="1"/>
          </p:cNvSpPr>
          <p:nvPr>
            <p:ph type="sldNum" sz="quarter" idx="12"/>
          </p:nvPr>
        </p:nvSpPr>
        <p:spPr/>
        <p:txBody>
          <a:bodyPr/>
          <a:lstStyle/>
          <a:p>
            <a:fld id="{0885E70C-3700-4460-97D4-A9280468EED2}" type="slidenum">
              <a:rPr lang="en-US" smtClean="0"/>
              <a:t>‹#›</a:t>
            </a:fld>
            <a:endParaRPr lang="en-US"/>
          </a:p>
        </p:txBody>
      </p:sp>
    </p:spTree>
    <p:extLst>
      <p:ext uri="{BB962C8B-B14F-4D97-AF65-F5344CB8AC3E}">
        <p14:creationId xmlns:p14="http://schemas.microsoft.com/office/powerpoint/2010/main" val="156654498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oleObject" Target="../embeddings/oleObject1.bin"/><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xml"/><Relationship Id="rId2" Type="http://schemas.openxmlformats.org/officeDocument/2006/relationships/slideLayout" Target="../slideLayouts/slideLayout148.xml"/><Relationship Id="rId16" Type="http://schemas.openxmlformats.org/officeDocument/2006/relationships/vmlDrawing" Target="../drawings/vmlDrawing1.v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image" Target="../media/image38.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theme" Target="../theme/theme1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theme" Target="../theme/theme14.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95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62"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aka.ms/LearnAI-daaia"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1661993"/>
          </a:xfrm>
        </p:spPr>
        <p:txBody>
          <a:bodyPr/>
          <a:lstStyle/>
          <a:p>
            <a:r>
              <a:rPr lang="en-US" dirty="0"/>
              <a:t>LUIS</a:t>
            </a:r>
            <a:br>
              <a:rPr lang="en-US" dirty="0"/>
            </a:br>
            <a:br>
              <a:rPr lang="en-US" dirty="0"/>
            </a:br>
            <a:r>
              <a:rPr lang="en-US" dirty="0"/>
              <a:t>Language Understanding Intelligent Service</a:t>
            </a:r>
          </a:p>
        </p:txBody>
      </p:sp>
    </p:spTree>
    <p:extLst>
      <p:ext uri="{BB962C8B-B14F-4D97-AF65-F5344CB8AC3E}">
        <p14:creationId xmlns:p14="http://schemas.microsoft.com/office/powerpoint/2010/main" val="38207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features to improve performance</a:t>
            </a:r>
          </a:p>
        </p:txBody>
      </p:sp>
      <p:sp>
        <p:nvSpPr>
          <p:cNvPr id="6" name="Text Placeholder 5"/>
          <p:cNvSpPr>
            <a:spLocks noGrp="1"/>
          </p:cNvSpPr>
          <p:nvPr>
            <p:ph type="body" sz="quarter" idx="4294967295"/>
          </p:nvPr>
        </p:nvSpPr>
        <p:spPr>
          <a:xfrm>
            <a:off x="538163" y="1187450"/>
            <a:ext cx="11653837" cy="971550"/>
          </a:xfrm>
        </p:spPr>
        <p:txBody>
          <a:bodyPr/>
          <a:lstStyle/>
          <a:p>
            <a:pPr fontAlgn="ctr"/>
            <a:r>
              <a:rPr lang="en-US" sz="2800" dirty="0">
                <a:solidFill>
                  <a:schemeClr val="bg2"/>
                </a:solidFill>
              </a:rPr>
              <a:t>Features help LUIS by providing hints that certain words and phrases are part of a category</a:t>
            </a:r>
          </a:p>
        </p:txBody>
      </p:sp>
      <p:pic>
        <p:nvPicPr>
          <p:cNvPr id="4" name="Picture 3">
            <a:extLst>
              <a:ext uri="{FF2B5EF4-FFF2-40B4-BE49-F238E27FC236}">
                <a16:creationId xmlns:a16="http://schemas.microsoft.com/office/drawing/2014/main" id="{1F864101-6126-4B2C-A673-1ADA30F90417}"/>
              </a:ext>
            </a:extLst>
          </p:cNvPr>
          <p:cNvPicPr>
            <a:picLocks noChangeAspect="1"/>
          </p:cNvPicPr>
          <p:nvPr/>
        </p:nvPicPr>
        <p:blipFill>
          <a:blip r:embed="rId3"/>
          <a:stretch>
            <a:fillRect/>
          </a:stretch>
        </p:blipFill>
        <p:spPr>
          <a:xfrm>
            <a:off x="3884238" y="2019629"/>
            <a:ext cx="6678452" cy="4409491"/>
          </a:xfrm>
          <a:prstGeom prst="rect">
            <a:avLst/>
          </a:prstGeom>
        </p:spPr>
      </p:pic>
    </p:spTree>
    <p:extLst>
      <p:ext uri="{BB962C8B-B14F-4D97-AF65-F5344CB8AC3E}">
        <p14:creationId xmlns:p14="http://schemas.microsoft.com/office/powerpoint/2010/main" val="16772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patterns to improve performance</a:t>
            </a:r>
          </a:p>
        </p:txBody>
      </p:sp>
      <p:sp>
        <p:nvSpPr>
          <p:cNvPr id="6" name="Text Placeholder 5"/>
          <p:cNvSpPr>
            <a:spLocks noGrp="1"/>
          </p:cNvSpPr>
          <p:nvPr>
            <p:ph type="body" sz="quarter" idx="4294967295"/>
          </p:nvPr>
        </p:nvSpPr>
        <p:spPr>
          <a:xfrm>
            <a:off x="538163" y="1187450"/>
            <a:ext cx="11653837" cy="971550"/>
          </a:xfrm>
        </p:spPr>
        <p:txBody>
          <a:bodyPr/>
          <a:lstStyle/>
          <a:p>
            <a:pPr fontAlgn="ctr"/>
            <a:r>
              <a:rPr lang="en-US" sz="2800" dirty="0">
                <a:solidFill>
                  <a:schemeClr val="bg2"/>
                </a:solidFill>
              </a:rPr>
              <a:t>Patterns are template utterances with placeholders for entities used to further improve your model</a:t>
            </a:r>
          </a:p>
        </p:txBody>
      </p:sp>
      <p:pic>
        <p:nvPicPr>
          <p:cNvPr id="4" name="Picture 3" descr="A screenshot of a cell phone&#10;&#10;Description generated with very high confidence">
            <a:extLst>
              <a:ext uri="{FF2B5EF4-FFF2-40B4-BE49-F238E27FC236}">
                <a16:creationId xmlns:a16="http://schemas.microsoft.com/office/drawing/2014/main" id="{265DFF4F-D9F9-45AF-A452-59C19603B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7850"/>
            <a:ext cx="12192000" cy="2417518"/>
          </a:xfrm>
          <a:prstGeom prst="rect">
            <a:avLst/>
          </a:prstGeom>
        </p:spPr>
      </p:pic>
    </p:spTree>
    <p:extLst>
      <p:ext uri="{BB962C8B-B14F-4D97-AF65-F5344CB8AC3E}">
        <p14:creationId xmlns:p14="http://schemas.microsoft.com/office/powerpoint/2010/main" val="351062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Using active learning</a:t>
            </a:r>
          </a:p>
        </p:txBody>
      </p:sp>
      <p:pic>
        <p:nvPicPr>
          <p:cNvPr id="3" name="Picture 2" descr="A picture containing object&#10;&#10;Description generated with high confidence">
            <a:extLst>
              <a:ext uri="{FF2B5EF4-FFF2-40B4-BE49-F238E27FC236}">
                <a16:creationId xmlns:a16="http://schemas.microsoft.com/office/drawing/2014/main" id="{F71ED0CA-708C-4213-BA7D-1DB2EBA99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3" y="1847701"/>
            <a:ext cx="3737489" cy="3591580"/>
          </a:xfrm>
          <a:prstGeom prst="rect">
            <a:avLst/>
          </a:prstGeom>
        </p:spPr>
      </p:pic>
      <p:pic>
        <p:nvPicPr>
          <p:cNvPr id="5" name="Picture 4" descr="A screenshot of a computer screen&#10;&#10;Description generated with very high confidence">
            <a:extLst>
              <a:ext uri="{FF2B5EF4-FFF2-40B4-BE49-F238E27FC236}">
                <a16:creationId xmlns:a16="http://schemas.microsoft.com/office/drawing/2014/main" id="{54E8C123-F985-4135-86AB-853D74451E1B}"/>
              </a:ext>
            </a:extLst>
          </p:cNvPr>
          <p:cNvPicPr>
            <a:picLocks noChangeAspect="1"/>
          </p:cNvPicPr>
          <p:nvPr/>
        </p:nvPicPr>
        <p:blipFill rotWithShape="1">
          <a:blip r:embed="rId4">
            <a:extLst>
              <a:ext uri="{28A0092B-C50C-407E-A947-70E740481C1C}">
                <a14:useLocalDpi xmlns:a14="http://schemas.microsoft.com/office/drawing/2010/main" val="0"/>
              </a:ext>
            </a:extLst>
          </a:blip>
          <a:srcRect l="19294" r="893"/>
          <a:stretch/>
        </p:blipFill>
        <p:spPr>
          <a:xfrm>
            <a:off x="4512819" y="1479581"/>
            <a:ext cx="7315200" cy="4327821"/>
          </a:xfrm>
          <a:prstGeom prst="rect">
            <a:avLst/>
          </a:prstGeom>
        </p:spPr>
      </p:pic>
    </p:spTree>
    <p:extLst>
      <p:ext uri="{BB962C8B-B14F-4D97-AF65-F5344CB8AC3E}">
        <p14:creationId xmlns:p14="http://schemas.microsoft.com/office/powerpoint/2010/main" val="16723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65300" y="1197272"/>
            <a:ext cx="39471" cy="51903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53108" y="124991"/>
            <a:ext cx="1644604" cy="646331"/>
          </a:xfrm>
          <a:prstGeom prst="rect">
            <a:avLst/>
          </a:prstGeom>
          <a:noFill/>
        </p:spPr>
        <p:txBody>
          <a:bodyPr wrap="square" rtl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Segoe UI"/>
              </a:rPr>
              <a:t>DOs</a:t>
            </a:r>
            <a:endParaRPr kumimoji="0" lang="ar-EG" sz="3600" b="0" i="0" u="none" strike="noStrike" kern="1200" cap="none" spc="0" normalizeH="0" baseline="0" noProof="0" dirty="0">
              <a:ln>
                <a:noFill/>
              </a:ln>
              <a:solidFill>
                <a:prstClr val="black"/>
              </a:solidFill>
              <a:effectLst/>
              <a:uLnTx/>
              <a:uFillTx/>
              <a:latin typeface="+mj-lt"/>
              <a:ea typeface="+mn-ea"/>
              <a:cs typeface="Segoe UI"/>
            </a:endParaRPr>
          </a:p>
        </p:txBody>
      </p:sp>
      <p:sp>
        <p:nvSpPr>
          <p:cNvPr id="7" name="TextBox 6"/>
          <p:cNvSpPr txBox="1"/>
          <p:nvPr/>
        </p:nvSpPr>
        <p:spPr>
          <a:xfrm>
            <a:off x="7842571" y="124991"/>
            <a:ext cx="2071104" cy="646331"/>
          </a:xfrm>
          <a:prstGeom prst="rect">
            <a:avLst/>
          </a:prstGeom>
          <a:noFill/>
        </p:spPr>
        <p:txBody>
          <a:bodyPr wrap="square" rtl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Segoe UI"/>
              </a:rPr>
              <a:t>DON’Ts</a:t>
            </a:r>
            <a:endParaRPr kumimoji="0" lang="ar-EG" sz="3600" b="0" i="0" u="none" strike="noStrike" kern="1200" cap="none" spc="0" normalizeH="0" baseline="0" noProof="0" dirty="0">
              <a:ln>
                <a:noFill/>
              </a:ln>
              <a:solidFill>
                <a:prstClr val="black"/>
              </a:solidFill>
              <a:effectLst/>
              <a:uLnTx/>
              <a:uFillTx/>
              <a:latin typeface="+mj-lt"/>
              <a:ea typeface="+mn-ea"/>
              <a:cs typeface="Segoe UI"/>
            </a:endParaRPr>
          </a:p>
        </p:txBody>
      </p:sp>
      <p:sp>
        <p:nvSpPr>
          <p:cNvPr id="9" name="TextBox 8"/>
          <p:cNvSpPr txBox="1"/>
          <p:nvPr/>
        </p:nvSpPr>
        <p:spPr>
          <a:xfrm>
            <a:off x="452813" y="1197272"/>
            <a:ext cx="5150901" cy="4847802"/>
          </a:xfrm>
          <a:prstGeom prst="rect">
            <a:avLst/>
          </a:prstGeom>
          <a:noFill/>
        </p:spPr>
        <p:txBody>
          <a:bodyPr wrap="square" rtlCol="1">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Define discriminative intents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Find a sweet spot between too generic &amp; too specific</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Build your app iteratively</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Add phrase lists &amp; patterns in later iterations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Add examples to NONE (proportional to other intents)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Leverage the suggest feature</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Monitor the performance of your app</a:t>
            </a:r>
          </a:p>
        </p:txBody>
      </p:sp>
      <p:sp>
        <p:nvSpPr>
          <p:cNvPr id="10" name="TextBox 9"/>
          <p:cNvSpPr txBox="1"/>
          <p:nvPr/>
        </p:nvSpPr>
        <p:spPr>
          <a:xfrm>
            <a:off x="6465773" y="1197272"/>
            <a:ext cx="5150901" cy="5748177"/>
          </a:xfrm>
          <a:prstGeom prst="rect">
            <a:avLst/>
          </a:prstGeom>
          <a:noFill/>
        </p:spPr>
        <p:txBody>
          <a:bodyPr wrap="square" rtlCol="1">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Add plenty of labels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Use LUIS as a training platform</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Add many examples of the same format ignoring other formats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Mix the definition of intents &amp; entities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Create phrase lists with all the possible values</a:t>
            </a:r>
          </a:p>
          <a:p>
            <a:pPr marL="0" marR="0" lvl="0" indent="0" algn="l" defTabSz="914367" rtl="0" eaLnBrk="1" fontAlgn="auto" latinLnBrk="0" hangingPunct="1">
              <a:lnSpc>
                <a:spcPct val="150000"/>
              </a:lnSpc>
              <a:spcBef>
                <a:spcPts val="0"/>
              </a:spcBef>
              <a:spcAft>
                <a:spcPts val="0"/>
              </a:spcAft>
              <a:buClrTx/>
              <a:buSzTx/>
              <a:buFontTx/>
              <a:buNone/>
              <a:tabLst/>
              <a:defRPr/>
            </a:pPr>
            <a:endParaRPr lang="en-US" sz="1600" dirty="0">
              <a:solidFill>
                <a:prstClr val="black"/>
              </a:solidFill>
              <a:latin typeface="Segoe UI"/>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a:rPr>
              <a:t>Add so many patterns</a:t>
            </a:r>
          </a:p>
          <a:p>
            <a:pPr marL="0" marR="0" lvl="0" indent="0" algn="l" defTabSz="914367"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a:rPr>
              <a:t>Train &amp; publish with every single example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849782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65300" y="1197272"/>
            <a:ext cx="39471" cy="51903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53108" y="124991"/>
            <a:ext cx="1644604" cy="646331"/>
          </a:xfrm>
          <a:prstGeom prst="rect">
            <a:avLst/>
          </a:prstGeom>
          <a:noFill/>
        </p:spPr>
        <p:txBody>
          <a:bodyPr wrap="square" rtl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Segoe UI"/>
              </a:rPr>
              <a:t>DOs</a:t>
            </a:r>
            <a:endParaRPr kumimoji="0" lang="ar-EG" sz="3600" b="0" i="0" u="none" strike="noStrike" kern="1200" cap="none" spc="0" normalizeH="0" baseline="0" noProof="0" dirty="0">
              <a:ln>
                <a:noFill/>
              </a:ln>
              <a:solidFill>
                <a:prstClr val="black"/>
              </a:solidFill>
              <a:effectLst/>
              <a:uLnTx/>
              <a:uFillTx/>
              <a:latin typeface="+mj-lt"/>
              <a:ea typeface="+mn-ea"/>
              <a:cs typeface="Segoe UI"/>
            </a:endParaRPr>
          </a:p>
        </p:txBody>
      </p:sp>
      <p:sp>
        <p:nvSpPr>
          <p:cNvPr id="7" name="TextBox 6"/>
          <p:cNvSpPr txBox="1"/>
          <p:nvPr/>
        </p:nvSpPr>
        <p:spPr>
          <a:xfrm>
            <a:off x="7842571" y="124991"/>
            <a:ext cx="2071104" cy="646331"/>
          </a:xfrm>
          <a:prstGeom prst="rect">
            <a:avLst/>
          </a:prstGeom>
          <a:noFill/>
        </p:spPr>
        <p:txBody>
          <a:bodyPr wrap="square" rtl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Segoe UI"/>
              </a:rPr>
              <a:t>DON’Ts</a:t>
            </a:r>
            <a:endParaRPr kumimoji="0" lang="ar-EG" sz="3600" b="0" i="0" u="none" strike="noStrike" kern="1200" cap="none" spc="0" normalizeH="0" baseline="0" noProof="0" dirty="0">
              <a:ln>
                <a:noFill/>
              </a:ln>
              <a:solidFill>
                <a:prstClr val="black"/>
              </a:solidFill>
              <a:effectLst/>
              <a:uLnTx/>
              <a:uFillTx/>
              <a:latin typeface="+mj-lt"/>
              <a:ea typeface="+mn-ea"/>
              <a:cs typeface="Segoe UI"/>
            </a:endParaRPr>
          </a:p>
        </p:txBody>
      </p:sp>
      <p:sp>
        <p:nvSpPr>
          <p:cNvPr id="9" name="TextBox 8"/>
          <p:cNvSpPr txBox="1"/>
          <p:nvPr/>
        </p:nvSpPr>
        <p:spPr>
          <a:xfrm>
            <a:off x="452813" y="1197272"/>
            <a:ext cx="5150901" cy="5016758"/>
          </a:xfrm>
          <a:prstGeom prst="rect">
            <a:avLst/>
          </a:prstGeom>
          <a:noFill/>
        </p:spPr>
        <p:txBody>
          <a:bodyPr wrap="square" rtlCol="1">
            <a:spAutoFit/>
          </a:bodyPr>
          <a:lstStyle/>
          <a:p>
            <a:r>
              <a:rPr lang="en-US" sz="2000" dirty="0"/>
              <a:t>Examples</a:t>
            </a:r>
          </a:p>
          <a:p>
            <a:endParaRPr lang="en-US" sz="2000" dirty="0"/>
          </a:p>
          <a:p>
            <a:pPr marL="342900" indent="-342900">
              <a:buFont typeface="Arial" panose="020B0604020202020204" pitchFamily="34" charset="0"/>
              <a:buChar char="•"/>
            </a:pPr>
            <a:r>
              <a:rPr lang="en-US" sz="2000" dirty="0"/>
              <a:t>Book a flight  Intent + book an hotel Intent OR Just “Book” + 2 entities (Flight and Hotel)</a:t>
            </a:r>
          </a:p>
          <a:p>
            <a:pPr marL="171450" indent="-17145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Define intents when they map to actions the bot will take, but with the condition that their semantics don’t overlap</a:t>
            </a:r>
          </a:p>
          <a:p>
            <a:pPr marL="171450" indent="-17145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Leverage the real traffic data on the endpoint</a:t>
            </a:r>
          </a:p>
          <a:p>
            <a:pPr marL="171450" indent="-17145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1 none example for every 10 utterances</a:t>
            </a:r>
          </a:p>
          <a:p>
            <a:pPr marL="171450" indent="-171450">
              <a:buFont typeface="Arial" panose="020B0604020202020204" pitchFamily="34" charset="0"/>
              <a:buChar char="•"/>
            </a:pPr>
            <a:endParaRPr lang="en-US" sz="2000" dirty="0"/>
          </a:p>
          <a:p>
            <a:pPr marL="171450" indent="-171450">
              <a:buFont typeface="Arial" panose="020B0604020202020204" pitchFamily="34" charset="0"/>
              <a:buChar char="•"/>
            </a:pPr>
            <a:endParaRPr lang="en-US" sz="2000" dirty="0"/>
          </a:p>
        </p:txBody>
      </p:sp>
      <p:sp>
        <p:nvSpPr>
          <p:cNvPr id="10" name="TextBox 9"/>
          <p:cNvSpPr txBox="1"/>
          <p:nvPr/>
        </p:nvSpPr>
        <p:spPr>
          <a:xfrm>
            <a:off x="6465773" y="1197272"/>
            <a:ext cx="5150901" cy="5113323"/>
          </a:xfrm>
          <a:prstGeom prst="rect">
            <a:avLst/>
          </a:prstGeom>
          <a:noFill/>
        </p:spPr>
        <p:txBody>
          <a:bodyPr wrap="square" rtlCol="1">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Segoe UI"/>
              </a:rPr>
              <a:t>Examples</a:t>
            </a:r>
          </a:p>
          <a:p>
            <a:pPr marL="457200" lvl="0" indent="-457200">
              <a:lnSpc>
                <a:spcPct val="150000"/>
              </a:lnSpc>
              <a:buFont typeface="Arial" panose="020B0604020202020204" pitchFamily="34" charset="0"/>
              <a:buChar char="•"/>
              <a:defRPr/>
            </a:pPr>
            <a:r>
              <a:rPr lang="en-US" sz="2000" dirty="0"/>
              <a:t>Lots of labeled data upfront before starting with LUIS. Don’t upload all the data and use LUIS as a training platform on the cloud. </a:t>
            </a:r>
          </a:p>
          <a:p>
            <a:pPr marL="457200" lvl="0" indent="-457200">
              <a:lnSpc>
                <a:spcPct val="150000"/>
              </a:lnSpc>
              <a:buFont typeface="Arial" panose="020B0604020202020204" pitchFamily="34" charset="0"/>
              <a:buChar char="•"/>
              <a:defRPr/>
            </a:pPr>
            <a:endParaRPr lang="en-US" sz="2000" dirty="0"/>
          </a:p>
          <a:p>
            <a:pPr marL="457200" lvl="0" indent="-457200">
              <a:lnSpc>
                <a:spcPct val="150000"/>
              </a:lnSpc>
              <a:buFont typeface="Arial" panose="020B0604020202020204" pitchFamily="34" charset="0"/>
              <a:buChar char="•"/>
              <a:defRPr/>
            </a:pPr>
            <a:r>
              <a:rPr lang="en-US" sz="2000" dirty="0"/>
              <a:t>LUIS is an interactive machine learning platform where developers can build cost effective models. Fewer and effective examples is a  more effective approach</a:t>
            </a:r>
            <a:endParaRPr kumimoji="0" lang="en-US" sz="2000" b="0" i="0" u="none" strike="noStrike" kern="1200" cap="none" spc="0" normalizeH="0" baseline="0" noProof="0" dirty="0">
              <a:ln>
                <a:noFill/>
              </a:ln>
              <a:solidFill>
                <a:prstClr val="black"/>
              </a:solidFill>
              <a:effectLst/>
              <a:uLnTx/>
              <a:uFillTx/>
              <a:ea typeface="+mn-ea"/>
              <a:cs typeface="Segoe UI"/>
            </a:endParaRPr>
          </a:p>
        </p:txBody>
      </p:sp>
    </p:spTree>
    <p:extLst>
      <p:ext uri="{BB962C8B-B14F-4D97-AF65-F5344CB8AC3E}">
        <p14:creationId xmlns:p14="http://schemas.microsoft.com/office/powerpoint/2010/main" val="2389273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More Good Practices and Limits</a:t>
            </a:r>
          </a:p>
        </p:txBody>
      </p:sp>
      <p:sp>
        <p:nvSpPr>
          <p:cNvPr id="6" name="Text Placeholder 5"/>
          <p:cNvSpPr>
            <a:spLocks noGrp="1"/>
          </p:cNvSpPr>
          <p:nvPr>
            <p:ph type="body" sz="quarter" idx="4294967295"/>
          </p:nvPr>
        </p:nvSpPr>
        <p:spPr>
          <a:xfrm>
            <a:off x="538163" y="1187450"/>
            <a:ext cx="11653837" cy="4792081"/>
          </a:xfrm>
        </p:spPr>
        <p:txBody>
          <a:bodyPr/>
          <a:lstStyle/>
          <a:p>
            <a:pPr fontAlgn="ctr">
              <a:lnSpc>
                <a:spcPct val="150000"/>
              </a:lnSpc>
            </a:pPr>
            <a:r>
              <a:rPr lang="en-US" sz="2400" dirty="0">
                <a:solidFill>
                  <a:schemeClr val="bg2"/>
                </a:solidFill>
                <a:latin typeface="Segoe UI" panose="020B0502040204020203" pitchFamily="34" charset="0"/>
                <a:cs typeface="Segoe UI" panose="020B0502040204020203" pitchFamily="34" charset="0"/>
              </a:rPr>
              <a:t>Batch Upload of Intents, Entities and Utterances</a:t>
            </a:r>
          </a:p>
          <a:p>
            <a:pPr fontAlgn="ctr">
              <a:lnSpc>
                <a:spcPct val="150000"/>
              </a:lnSpc>
            </a:pPr>
            <a:r>
              <a:rPr lang="en-US" sz="2400" dirty="0">
                <a:solidFill>
                  <a:schemeClr val="bg2"/>
                </a:solidFill>
                <a:latin typeface="Segoe UI" panose="020B0502040204020203" pitchFamily="34" charset="0"/>
                <a:cs typeface="Segoe UI" panose="020B0502040204020203" pitchFamily="34" charset="0"/>
              </a:rPr>
              <a:t>Leverage Dispatch Tool – routing up to 500 endpoints</a:t>
            </a:r>
          </a:p>
          <a:p>
            <a:pPr fontAlgn="ctr">
              <a:lnSpc>
                <a:spcPct val="150000"/>
              </a:lnSpc>
            </a:pPr>
            <a:r>
              <a:rPr lang="en-US" sz="2400" dirty="0">
                <a:solidFill>
                  <a:schemeClr val="bg2"/>
                </a:solidFill>
                <a:latin typeface="Segoe UI" panose="020B0502040204020203" pitchFamily="34" charset="0"/>
                <a:cs typeface="Segoe UI" panose="020B0502040204020203" pitchFamily="34" charset="0"/>
              </a:rPr>
              <a:t>Leverage Q&amp;A Maker, reducing the number of intents</a:t>
            </a:r>
          </a:p>
          <a:p>
            <a:pPr fontAlgn="ctr">
              <a:lnSpc>
                <a:spcPct val="150000"/>
              </a:lnSpc>
            </a:pPr>
            <a:r>
              <a:rPr lang="en-US" sz="2400" dirty="0">
                <a:solidFill>
                  <a:schemeClr val="bg2"/>
                </a:solidFill>
                <a:latin typeface="Segoe UI" panose="020B0502040204020203" pitchFamily="34" charset="0"/>
                <a:cs typeface="Segoe UI" panose="020B0502040204020203" pitchFamily="34" charset="0"/>
              </a:rPr>
              <a:t>Limits per Luis APP</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500 Intents</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50 Lists</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50 parent Entities, 20K child</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500 patterns</a:t>
            </a:r>
          </a:p>
          <a:p>
            <a:pPr lvl="1" fontAlgn="ctr">
              <a:lnSpc>
                <a:spcPct val="150000"/>
              </a:lnSpc>
            </a:pPr>
            <a:r>
              <a:rPr lang="en-US" sz="1800" dirty="0">
                <a:solidFill>
                  <a:schemeClr val="bg2"/>
                </a:solidFill>
                <a:latin typeface="Segoe UI" panose="020B0502040204020203" pitchFamily="34" charset="0"/>
                <a:cs typeface="Segoe UI" panose="020B0502040204020203" pitchFamily="34" charset="0"/>
              </a:rPr>
              <a:t>No limit for prebuilt entities</a:t>
            </a:r>
            <a:endParaRPr lang="en-US" dirty="0">
              <a:solidFill>
                <a:schemeClr val="bg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888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780" y="1679825"/>
            <a:ext cx="11018520" cy="2215991"/>
          </a:xfrm>
        </p:spPr>
        <p:txBody>
          <a:bodyPr/>
          <a:lstStyle/>
          <a:p>
            <a:r>
              <a:rPr lang="en-US" dirty="0"/>
              <a:t>LearnAI - Designing and Architecting Intelligent Agents </a:t>
            </a:r>
            <a:br>
              <a:rPr lang="en-US" dirty="0"/>
            </a:br>
            <a:br>
              <a:rPr lang="en-US" dirty="0"/>
            </a:br>
            <a:r>
              <a:rPr lang="en-US" dirty="0">
                <a:hlinkClick r:id="rId3"/>
              </a:rPr>
              <a:t>http://aka.ms/LearnAI-daaia</a:t>
            </a:r>
            <a:endParaRPr lang="en-US" dirty="0"/>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lang="en-US" sz="4400" dirty="0">
                <a:solidFill>
                  <a:srgbClr val="FFFFFF"/>
                </a:solidFill>
              </a:rPr>
              <a:t>To </a:t>
            </a:r>
            <a:r>
              <a:rPr lang="en-US" sz="4400" dirty="0">
                <a:solidFill>
                  <a:srgbClr val="FFFFFF"/>
                </a:solidFill>
                <a:cs typeface="Segoe UI Semibold" panose="020B0702040204020203" pitchFamily="34" charset="0"/>
              </a:rPr>
              <a:t>learn</a:t>
            </a:r>
            <a:r>
              <a:rPr lang="en-US" sz="4400" dirty="0">
                <a:solidFill>
                  <a:srgbClr val="FFFFFF"/>
                </a:solidFill>
              </a:rPr>
              <a:t> more…</a:t>
            </a:r>
            <a:endParaRPr kumimoji="0" lang="en-US" sz="4400" b="0" i="0" u="none" strike="noStrike" kern="1200" cap="none" spc="-100" normalizeH="0" baseline="0" noProof="0" dirty="0">
              <a:ln w="3175">
                <a:noFill/>
              </a:ln>
              <a:solidFill>
                <a:srgbClr val="FFFFFF"/>
              </a:solidFill>
              <a:effectLst/>
              <a:uLnTx/>
              <a:uFillTx/>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ea typeface="+mn-ea"/>
              <a:cs typeface="Segoe UI" pitchFamily="34" charset="0"/>
            </a:endParaRPr>
          </a:p>
        </p:txBody>
      </p:sp>
    </p:spTree>
    <p:extLst>
      <p:ext uri="{BB962C8B-B14F-4D97-AF65-F5344CB8AC3E}">
        <p14:creationId xmlns:p14="http://schemas.microsoft.com/office/powerpoint/2010/main" val="26946193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077766"/>
          </a:xfrm>
        </p:spPr>
        <p:txBody>
          <a:bodyPr/>
          <a:lstStyle/>
          <a:p>
            <a:br>
              <a:rPr lang="en-US" sz="40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Next Lab: LUIS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973941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Why NLU?</a:t>
            </a:r>
          </a:p>
        </p:txBody>
      </p:sp>
      <p:sp>
        <p:nvSpPr>
          <p:cNvPr id="6" name="Text Placeholder 5"/>
          <p:cNvSpPr>
            <a:spLocks noGrp="1"/>
          </p:cNvSpPr>
          <p:nvPr>
            <p:ph type="body" sz="quarter" idx="4294967295"/>
          </p:nvPr>
        </p:nvSpPr>
        <p:spPr>
          <a:xfrm>
            <a:off x="538163" y="1187450"/>
            <a:ext cx="11653837" cy="3447098"/>
          </a:xfrm>
        </p:spPr>
        <p:txBody>
          <a:bodyPr/>
          <a:lstStyle/>
          <a:p>
            <a:pPr fontAlgn="ctr"/>
            <a:r>
              <a:rPr lang="en-US" sz="2800" dirty="0">
                <a:solidFill>
                  <a:schemeClr val="bg2"/>
                </a:solidFill>
              </a:rPr>
              <a:t>Any user interface could benefit from Natural Language Understanding</a:t>
            </a:r>
          </a:p>
          <a:p>
            <a:pPr fontAlgn="ctr"/>
            <a:r>
              <a:rPr lang="en-US" sz="2800" dirty="0">
                <a:solidFill>
                  <a:schemeClr val="bg2"/>
                </a:solidFill>
              </a:rPr>
              <a:t>Rise of conversation-based applications</a:t>
            </a:r>
          </a:p>
          <a:p>
            <a:pPr fontAlgn="ctr"/>
            <a:r>
              <a:rPr lang="en-US" sz="2800" dirty="0">
                <a:solidFill>
                  <a:schemeClr val="bg2"/>
                </a:solidFill>
              </a:rPr>
              <a:t>Need to extract meaning from context</a:t>
            </a:r>
          </a:p>
          <a:p>
            <a:pPr fontAlgn="ctr"/>
            <a:r>
              <a:rPr lang="en-US" sz="2800" dirty="0">
                <a:solidFill>
                  <a:schemeClr val="bg2"/>
                </a:solidFill>
              </a:rPr>
              <a:t>We</a:t>
            </a:r>
            <a:r>
              <a:rPr lang="en-US" dirty="0">
                <a:solidFill>
                  <a:schemeClr val="bg2"/>
                </a:solidFill>
              </a:rPr>
              <a:t> are not all data scientists, but we all need to be able to integrate NLU into our applications</a:t>
            </a:r>
            <a:endParaRPr lang="en-US" sz="2400" dirty="0">
              <a:solidFill>
                <a:schemeClr val="bg2"/>
              </a:solidFill>
            </a:endParaRPr>
          </a:p>
          <a:p>
            <a:pPr fontAlgn="ctr"/>
            <a:endParaRPr lang="en-US" sz="2800" dirty="0">
              <a:solidFill>
                <a:schemeClr val="bg2"/>
              </a:solidFill>
            </a:endParaRPr>
          </a:p>
          <a:p>
            <a:pPr fontAlgn="ctr"/>
            <a:endParaRPr lang="en-US" sz="2800" dirty="0">
              <a:solidFill>
                <a:schemeClr val="bg2"/>
              </a:solidFill>
            </a:endParaRPr>
          </a:p>
        </p:txBody>
      </p:sp>
    </p:spTree>
    <p:extLst>
      <p:ext uri="{BB962C8B-B14F-4D97-AF65-F5344CB8AC3E}">
        <p14:creationId xmlns:p14="http://schemas.microsoft.com/office/powerpoint/2010/main" val="102588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Microsoft’s LUIS</a:t>
            </a:r>
          </a:p>
        </p:txBody>
      </p:sp>
      <p:sp>
        <p:nvSpPr>
          <p:cNvPr id="6" name="Text Placeholder 5"/>
          <p:cNvSpPr>
            <a:spLocks noGrp="1"/>
          </p:cNvSpPr>
          <p:nvPr>
            <p:ph type="body" sz="quarter" idx="4294967295"/>
          </p:nvPr>
        </p:nvSpPr>
        <p:spPr>
          <a:xfrm>
            <a:off x="346307" y="1429820"/>
            <a:ext cx="11260476" cy="2843855"/>
          </a:xfrm>
        </p:spPr>
        <p:txBody>
          <a:bodyPr/>
          <a:lstStyle/>
          <a:p>
            <a:pPr fontAlgn="ctr"/>
            <a:r>
              <a:rPr lang="en-US" sz="2800" dirty="0">
                <a:solidFill>
                  <a:schemeClr val="bg2"/>
                </a:solidFill>
              </a:rPr>
              <a:t>A machine learning-based service to build natural language understanding into apps, bots, and IoT devices </a:t>
            </a:r>
          </a:p>
          <a:p>
            <a:pPr fontAlgn="ctr"/>
            <a:r>
              <a:rPr lang="en-US" sz="2800" dirty="0">
                <a:solidFill>
                  <a:schemeClr val="bg2"/>
                </a:solidFill>
              </a:rPr>
              <a:t>Quickly create enterprise-ready, custom models that continuously improve</a:t>
            </a:r>
          </a:p>
          <a:p>
            <a:pPr fontAlgn="ctr"/>
            <a:r>
              <a:rPr lang="en-US" sz="2800" dirty="0">
                <a:solidFill>
                  <a:schemeClr val="bg2"/>
                </a:solidFill>
              </a:rPr>
              <a:t>Exportable to containers</a:t>
            </a:r>
          </a:p>
          <a:p>
            <a:pPr fontAlgn="ctr"/>
            <a:r>
              <a:rPr lang="en-US" sz="2800" dirty="0">
                <a:solidFill>
                  <a:schemeClr val="bg2"/>
                </a:solidFill>
              </a:rPr>
              <a:t>Web and programmatic interfaces</a:t>
            </a:r>
            <a:endParaRPr lang="en-US" sz="1800" dirty="0">
              <a:solidFill>
                <a:schemeClr val="bg2"/>
              </a:solidFill>
            </a:endParaRPr>
          </a:p>
        </p:txBody>
      </p:sp>
    </p:spTree>
    <p:extLst>
      <p:ext uri="{BB962C8B-B14F-4D97-AF65-F5344CB8AC3E}">
        <p14:creationId xmlns:p14="http://schemas.microsoft.com/office/powerpoint/2010/main" val="39379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Luis Development Process</a:t>
            </a:r>
          </a:p>
        </p:txBody>
      </p:sp>
      <p:sp>
        <p:nvSpPr>
          <p:cNvPr id="6" name="Text Placeholder 5"/>
          <p:cNvSpPr>
            <a:spLocks noGrp="1"/>
          </p:cNvSpPr>
          <p:nvPr>
            <p:ph type="body" sz="quarter" idx="4294967295"/>
          </p:nvPr>
        </p:nvSpPr>
        <p:spPr>
          <a:xfrm>
            <a:off x="538163" y="1187450"/>
            <a:ext cx="11653837" cy="3533275"/>
          </a:xfrm>
        </p:spPr>
        <p:txBody>
          <a:bodyPr/>
          <a:lstStyle/>
          <a:p>
            <a:pPr marL="514350" indent="-514350" fontAlgn="ctr">
              <a:buFont typeface="+mj-lt"/>
              <a:buAutoNum type="arabicPeriod"/>
            </a:pPr>
            <a:r>
              <a:rPr lang="en-US" sz="2800" dirty="0"/>
              <a:t>Intents</a:t>
            </a:r>
          </a:p>
          <a:p>
            <a:pPr marL="514350" indent="-514350" fontAlgn="ctr">
              <a:buFont typeface="+mj-lt"/>
              <a:buAutoNum type="arabicPeriod"/>
            </a:pPr>
            <a:r>
              <a:rPr lang="en-US" sz="2800" dirty="0"/>
              <a:t>Utterances</a:t>
            </a:r>
          </a:p>
          <a:p>
            <a:pPr marL="514350" indent="-514350" fontAlgn="ctr">
              <a:buFont typeface="+mj-lt"/>
              <a:buAutoNum type="arabicPeriod"/>
            </a:pPr>
            <a:r>
              <a:rPr lang="en-US" sz="2800" dirty="0"/>
              <a:t>Entities</a:t>
            </a:r>
          </a:p>
          <a:p>
            <a:pPr marL="514350" indent="-514350" fontAlgn="ctr">
              <a:buFont typeface="+mj-lt"/>
              <a:buAutoNum type="arabicPeriod"/>
            </a:pPr>
            <a:r>
              <a:rPr lang="en-US" sz="2800" dirty="0"/>
              <a:t>Training and testing</a:t>
            </a:r>
          </a:p>
          <a:p>
            <a:pPr marL="514350" indent="-514350" fontAlgn="ctr">
              <a:buFont typeface="+mj-lt"/>
              <a:buAutoNum type="arabicPeriod"/>
            </a:pPr>
            <a:r>
              <a:rPr lang="en-US" sz="2800" dirty="0"/>
              <a:t>Publishing</a:t>
            </a:r>
          </a:p>
          <a:p>
            <a:pPr marL="514350" indent="-514350" fontAlgn="ctr">
              <a:buFont typeface="+mj-lt"/>
              <a:buAutoNum type="arabicPeriod"/>
            </a:pPr>
            <a:r>
              <a:rPr lang="en-US" sz="2800" dirty="0"/>
              <a:t>Features/Patterns</a:t>
            </a:r>
          </a:p>
          <a:p>
            <a:pPr marL="514350" indent="-514350" fontAlgn="ctr">
              <a:buFont typeface="+mj-lt"/>
              <a:buAutoNum type="arabicPeriod"/>
            </a:pPr>
            <a:r>
              <a:rPr lang="en-US" sz="2800" dirty="0"/>
              <a:t>Active learning</a:t>
            </a:r>
          </a:p>
        </p:txBody>
      </p:sp>
    </p:spTree>
    <p:extLst>
      <p:ext uri="{BB962C8B-B14F-4D97-AF65-F5344CB8AC3E}">
        <p14:creationId xmlns:p14="http://schemas.microsoft.com/office/powerpoint/2010/main" val="10794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6" name="Text Placeholder 5"/>
          <p:cNvSpPr>
            <a:spLocks noGrp="1"/>
          </p:cNvSpPr>
          <p:nvPr>
            <p:ph type="body" sz="quarter" idx="4294967295"/>
          </p:nvPr>
        </p:nvSpPr>
        <p:spPr>
          <a:xfrm>
            <a:off x="538163" y="1187450"/>
            <a:ext cx="11653837" cy="3237809"/>
          </a:xfrm>
        </p:spPr>
        <p:txBody>
          <a:bodyPr/>
          <a:lstStyle/>
          <a:p>
            <a:pPr fontAlgn="ctr"/>
            <a:r>
              <a:rPr lang="en-US" sz="2800" dirty="0">
                <a:solidFill>
                  <a:schemeClr val="bg2"/>
                </a:solidFill>
              </a:rPr>
              <a:t>Intents</a:t>
            </a:r>
          </a:p>
          <a:p>
            <a:pPr lvl="1" fontAlgn="ctr"/>
            <a:r>
              <a:rPr lang="en-US" sz="2400" dirty="0">
                <a:solidFill>
                  <a:schemeClr val="bg2"/>
                </a:solidFill>
              </a:rPr>
              <a:t>Actions the user wants to perform</a:t>
            </a:r>
          </a:p>
          <a:p>
            <a:pPr fontAlgn="ctr"/>
            <a:r>
              <a:rPr lang="en-US" sz="2800" dirty="0">
                <a:solidFill>
                  <a:schemeClr val="bg2"/>
                </a:solidFill>
              </a:rPr>
              <a:t>Utterances</a:t>
            </a:r>
          </a:p>
          <a:p>
            <a:pPr lvl="1" fontAlgn="ctr"/>
            <a:r>
              <a:rPr lang="en-US" sz="2400" dirty="0">
                <a:solidFill>
                  <a:schemeClr val="bg2"/>
                </a:solidFill>
              </a:rPr>
              <a:t>Text input from a user your app needs to understand</a:t>
            </a:r>
          </a:p>
          <a:p>
            <a:pPr fontAlgn="ctr"/>
            <a:r>
              <a:rPr lang="en-US" sz="2800" dirty="0">
                <a:solidFill>
                  <a:schemeClr val="bg2"/>
                </a:solidFill>
              </a:rPr>
              <a:t>Entities</a:t>
            </a:r>
          </a:p>
          <a:p>
            <a:pPr lvl="1" fontAlgn="ctr"/>
            <a:r>
              <a:rPr lang="en-US" sz="2400" dirty="0">
                <a:solidFill>
                  <a:schemeClr val="bg2"/>
                </a:solidFill>
              </a:rPr>
              <a:t>Detailed information (parameters) relevant to the Intent / utterance</a:t>
            </a:r>
          </a:p>
          <a:p>
            <a:pPr lvl="1" fontAlgn="ctr"/>
            <a:endParaRPr lang="en-US" sz="2400" dirty="0">
              <a:solidFill>
                <a:schemeClr val="bg2"/>
              </a:solidFill>
            </a:endParaRPr>
          </a:p>
        </p:txBody>
      </p:sp>
      <p:graphicFrame>
        <p:nvGraphicFramePr>
          <p:cNvPr id="3" name="Table 2">
            <a:extLst>
              <a:ext uri="{FF2B5EF4-FFF2-40B4-BE49-F238E27FC236}">
                <a16:creationId xmlns:a16="http://schemas.microsoft.com/office/drawing/2014/main" id="{A0AADE41-4A7D-4CF2-95CD-C228646D3377}"/>
              </a:ext>
            </a:extLst>
          </p:cNvPr>
          <p:cNvGraphicFramePr>
            <a:graphicFrameLocks noGrp="1"/>
          </p:cNvGraphicFramePr>
          <p:nvPr>
            <p:extLst/>
          </p:nvPr>
        </p:nvGraphicFramePr>
        <p:xfrm>
          <a:off x="1512806" y="4342673"/>
          <a:ext cx="8770320" cy="1752600"/>
        </p:xfrm>
        <a:graphic>
          <a:graphicData uri="http://schemas.openxmlformats.org/drawingml/2006/table">
            <a:tbl>
              <a:tblPr firstRow="1" bandRow="1">
                <a:tableStyleId>{5C22544A-7EE6-4342-B048-85BDC9FD1C3A}</a:tableStyleId>
              </a:tblPr>
              <a:tblGrid>
                <a:gridCol w="2923440">
                  <a:extLst>
                    <a:ext uri="{9D8B030D-6E8A-4147-A177-3AD203B41FA5}">
                      <a16:colId xmlns:a16="http://schemas.microsoft.com/office/drawing/2014/main" val="1705052969"/>
                    </a:ext>
                  </a:extLst>
                </a:gridCol>
                <a:gridCol w="3739109">
                  <a:extLst>
                    <a:ext uri="{9D8B030D-6E8A-4147-A177-3AD203B41FA5}">
                      <a16:colId xmlns:a16="http://schemas.microsoft.com/office/drawing/2014/main" val="4272089051"/>
                    </a:ext>
                  </a:extLst>
                </a:gridCol>
                <a:gridCol w="2107771">
                  <a:extLst>
                    <a:ext uri="{9D8B030D-6E8A-4147-A177-3AD203B41FA5}">
                      <a16:colId xmlns:a16="http://schemas.microsoft.com/office/drawing/2014/main" val="3889869849"/>
                    </a:ext>
                  </a:extLst>
                </a:gridCol>
              </a:tblGrid>
              <a:tr h="370840">
                <a:tc>
                  <a:txBody>
                    <a:bodyPr/>
                    <a:lstStyle/>
                    <a:p>
                      <a:r>
                        <a:rPr lang="en-US" dirty="0"/>
                        <a:t>Intent</a:t>
                      </a:r>
                    </a:p>
                  </a:txBody>
                  <a:tcPr/>
                </a:tc>
                <a:tc>
                  <a:txBody>
                    <a:bodyPr/>
                    <a:lstStyle/>
                    <a:p>
                      <a:r>
                        <a:rPr lang="en-US" dirty="0"/>
                        <a:t>Sample user utterance</a:t>
                      </a:r>
                    </a:p>
                  </a:txBody>
                  <a:tcPr/>
                </a:tc>
                <a:tc>
                  <a:txBody>
                    <a:bodyPr/>
                    <a:lstStyle/>
                    <a:p>
                      <a:r>
                        <a:rPr lang="en-US" dirty="0"/>
                        <a:t>Entities</a:t>
                      </a:r>
                    </a:p>
                  </a:txBody>
                  <a:tcPr/>
                </a:tc>
                <a:extLst>
                  <a:ext uri="{0D108BD9-81ED-4DB2-BD59-A6C34878D82A}">
                    <a16:rowId xmlns:a16="http://schemas.microsoft.com/office/drawing/2014/main" val="568740084"/>
                  </a:ext>
                </a:extLst>
              </a:tr>
              <a:tr h="370840">
                <a:tc>
                  <a:txBody>
                    <a:bodyPr/>
                    <a:lstStyle/>
                    <a:p>
                      <a:r>
                        <a:rPr lang="en-US" dirty="0" err="1"/>
                        <a:t>BookFlight</a:t>
                      </a:r>
                      <a:endParaRPr lang="en-US" dirty="0"/>
                    </a:p>
                  </a:txBody>
                  <a:tcPr/>
                </a:tc>
                <a:tc>
                  <a:txBody>
                    <a:bodyPr/>
                    <a:lstStyle/>
                    <a:p>
                      <a:r>
                        <a:rPr lang="en-US" dirty="0"/>
                        <a:t>“Book a flight to </a:t>
                      </a:r>
                      <a:r>
                        <a:rPr lang="en-US" b="1" dirty="0"/>
                        <a:t>Seattle</a:t>
                      </a:r>
                      <a:r>
                        <a:rPr lang="en-US" dirty="0"/>
                        <a:t>?”</a:t>
                      </a:r>
                    </a:p>
                  </a:txBody>
                  <a:tcPr/>
                </a:tc>
                <a:tc>
                  <a:txBody>
                    <a:bodyPr/>
                    <a:lstStyle/>
                    <a:p>
                      <a:r>
                        <a:rPr lang="en-US" dirty="0"/>
                        <a:t>Seattle</a:t>
                      </a:r>
                    </a:p>
                  </a:txBody>
                  <a:tcPr/>
                </a:tc>
                <a:extLst>
                  <a:ext uri="{0D108BD9-81ED-4DB2-BD59-A6C34878D82A}">
                    <a16:rowId xmlns:a16="http://schemas.microsoft.com/office/drawing/2014/main" val="537755736"/>
                  </a:ext>
                </a:extLst>
              </a:tr>
              <a:tr h="370840">
                <a:tc>
                  <a:txBody>
                    <a:bodyPr/>
                    <a:lstStyle/>
                    <a:p>
                      <a:r>
                        <a:rPr lang="en-US" dirty="0" err="1"/>
                        <a:t>StoreHoursAndLocation</a:t>
                      </a:r>
                      <a:endParaRPr lang="en-US" dirty="0"/>
                    </a:p>
                  </a:txBody>
                  <a:tcPr/>
                </a:tc>
                <a:tc>
                  <a:txBody>
                    <a:bodyPr/>
                    <a:lstStyle/>
                    <a:p>
                      <a:r>
                        <a:rPr lang="en-US" dirty="0"/>
                        <a:t>“When does your store </a:t>
                      </a:r>
                      <a:r>
                        <a:rPr lang="en-US" b="1" dirty="0"/>
                        <a:t>open</a:t>
                      </a:r>
                      <a:r>
                        <a:rPr lang="en-US" dirty="0"/>
                        <a:t>?”</a:t>
                      </a:r>
                    </a:p>
                  </a:txBody>
                  <a:tcPr/>
                </a:tc>
                <a:tc>
                  <a:txBody>
                    <a:bodyPr/>
                    <a:lstStyle/>
                    <a:p>
                      <a:r>
                        <a:rPr lang="en-US" dirty="0"/>
                        <a:t>open</a:t>
                      </a:r>
                    </a:p>
                  </a:txBody>
                  <a:tcPr/>
                </a:tc>
                <a:extLst>
                  <a:ext uri="{0D108BD9-81ED-4DB2-BD59-A6C34878D82A}">
                    <a16:rowId xmlns:a16="http://schemas.microsoft.com/office/drawing/2014/main" val="4263627490"/>
                  </a:ext>
                </a:extLst>
              </a:tr>
              <a:tr h="370840">
                <a:tc>
                  <a:txBody>
                    <a:bodyPr/>
                    <a:lstStyle/>
                    <a:p>
                      <a:r>
                        <a:rPr lang="en-US" dirty="0" err="1"/>
                        <a:t>ScheduleMeeting</a:t>
                      </a:r>
                      <a:endParaRPr lang="en-US" dirty="0"/>
                    </a:p>
                  </a:txBody>
                  <a:tcPr/>
                </a:tc>
                <a:tc>
                  <a:txBody>
                    <a:bodyPr/>
                    <a:lstStyle/>
                    <a:p>
                      <a:r>
                        <a:rPr lang="en-US" dirty="0"/>
                        <a:t>“Schedule a meeting at </a:t>
                      </a:r>
                      <a:r>
                        <a:rPr lang="en-US" b="1" dirty="0"/>
                        <a:t>1PM</a:t>
                      </a:r>
                      <a:r>
                        <a:rPr lang="en-US" dirty="0"/>
                        <a:t> with </a:t>
                      </a:r>
                      <a:r>
                        <a:rPr lang="en-US" b="1" dirty="0"/>
                        <a:t>Bob</a:t>
                      </a:r>
                      <a:r>
                        <a:rPr lang="en-US" dirty="0"/>
                        <a:t> in Distribution”</a:t>
                      </a:r>
                    </a:p>
                  </a:txBody>
                  <a:tcPr/>
                </a:tc>
                <a:tc>
                  <a:txBody>
                    <a:bodyPr/>
                    <a:lstStyle/>
                    <a:p>
                      <a:r>
                        <a:rPr lang="en-US" dirty="0"/>
                        <a:t>1PM, Bob</a:t>
                      </a:r>
                    </a:p>
                  </a:txBody>
                  <a:tcPr/>
                </a:tc>
                <a:extLst>
                  <a:ext uri="{0D108BD9-81ED-4DB2-BD59-A6C34878D82A}">
                    <a16:rowId xmlns:a16="http://schemas.microsoft.com/office/drawing/2014/main" val="2668409926"/>
                  </a:ext>
                </a:extLst>
              </a:tr>
            </a:tbl>
          </a:graphicData>
        </a:graphic>
      </p:graphicFrame>
    </p:spTree>
    <p:extLst>
      <p:ext uri="{BB962C8B-B14F-4D97-AF65-F5344CB8AC3E}">
        <p14:creationId xmlns:p14="http://schemas.microsoft.com/office/powerpoint/2010/main" val="18141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Initial Good Practices</a:t>
            </a:r>
          </a:p>
        </p:txBody>
      </p:sp>
      <p:sp>
        <p:nvSpPr>
          <p:cNvPr id="6" name="Text Placeholder 5"/>
          <p:cNvSpPr>
            <a:spLocks noGrp="1"/>
          </p:cNvSpPr>
          <p:nvPr>
            <p:ph type="body" sz="quarter" idx="4294967295"/>
          </p:nvPr>
        </p:nvSpPr>
        <p:spPr>
          <a:xfrm>
            <a:off x="538163" y="1187450"/>
            <a:ext cx="11653837" cy="3533275"/>
          </a:xfrm>
        </p:spPr>
        <p:txBody>
          <a:bodyPr/>
          <a:lstStyle/>
          <a:p>
            <a:pPr fontAlgn="ctr"/>
            <a:r>
              <a:rPr lang="en-US" dirty="0">
                <a:solidFill>
                  <a:schemeClr val="bg2"/>
                </a:solidFill>
              </a:rPr>
              <a:t>Begin with 10-15 utterances per intent</a:t>
            </a:r>
          </a:p>
          <a:p>
            <a:pPr fontAlgn="ctr"/>
            <a:r>
              <a:rPr lang="en-US" dirty="0">
                <a:solidFill>
                  <a:schemeClr val="bg2"/>
                </a:solidFill>
              </a:rPr>
              <a:t>Collect phrases that you think users will say</a:t>
            </a:r>
          </a:p>
          <a:p>
            <a:pPr fontAlgn="ctr"/>
            <a:r>
              <a:rPr lang="en-US" dirty="0">
                <a:solidFill>
                  <a:schemeClr val="bg2"/>
                </a:solidFill>
              </a:rPr>
              <a:t>Use the representative language of the user</a:t>
            </a:r>
          </a:p>
          <a:p>
            <a:pPr fontAlgn="ctr"/>
            <a:r>
              <a:rPr lang="en-US" dirty="0">
                <a:solidFill>
                  <a:schemeClr val="bg2"/>
                </a:solidFill>
              </a:rPr>
              <a:t>Include utterances that mean the same but are constructed differently. </a:t>
            </a:r>
          </a:p>
          <a:p>
            <a:pPr fontAlgn="ctr"/>
            <a:r>
              <a:rPr lang="en-US" dirty="0">
                <a:solidFill>
                  <a:schemeClr val="bg2"/>
                </a:solidFill>
              </a:rPr>
              <a:t>Be mindful that utterances aren't always well formed</a:t>
            </a:r>
          </a:p>
          <a:p>
            <a:pPr fontAlgn="ctr"/>
            <a:r>
              <a:rPr lang="en-US" dirty="0">
                <a:solidFill>
                  <a:schemeClr val="bg2"/>
                </a:solidFill>
              </a:rPr>
              <a:t>Choose varied terminology as well as phrasing</a:t>
            </a:r>
          </a:p>
          <a:p>
            <a:pPr fontAlgn="ctr"/>
            <a:r>
              <a:rPr lang="en-US" dirty="0">
                <a:solidFill>
                  <a:schemeClr val="bg2"/>
                </a:solidFill>
              </a:rPr>
              <a:t>None intent should have between 10-20 % of the total utterances.</a:t>
            </a:r>
          </a:p>
        </p:txBody>
      </p:sp>
    </p:spTree>
    <p:extLst>
      <p:ext uri="{BB962C8B-B14F-4D97-AF65-F5344CB8AC3E}">
        <p14:creationId xmlns:p14="http://schemas.microsoft.com/office/powerpoint/2010/main" val="142886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5" name="Text Placeholder 4">
            <a:extLst>
              <a:ext uri="{FF2B5EF4-FFF2-40B4-BE49-F238E27FC236}">
                <a16:creationId xmlns:a16="http://schemas.microsoft.com/office/drawing/2014/main" id="{A0813829-4E60-4C71-8971-E1313CE6A1E2}"/>
              </a:ext>
            </a:extLst>
          </p:cNvPr>
          <p:cNvSpPr>
            <a:spLocks noGrp="1"/>
          </p:cNvSpPr>
          <p:nvPr>
            <p:ph type="body" sz="quarter" idx="4294967295"/>
          </p:nvPr>
        </p:nvSpPr>
        <p:spPr>
          <a:xfrm>
            <a:off x="174661" y="1188062"/>
            <a:ext cx="11652250" cy="3016210"/>
          </a:xfrm>
        </p:spPr>
        <p:txBody>
          <a:bodyPr/>
          <a:lstStyle/>
          <a:p>
            <a:r>
              <a:rPr lang="en-US" sz="2800" dirty="0">
                <a:solidFill>
                  <a:schemeClr val="bg2"/>
                </a:solidFill>
              </a:rPr>
              <a:t>Simple entities</a:t>
            </a:r>
          </a:p>
          <a:p>
            <a:r>
              <a:rPr lang="en-US" sz="2800" dirty="0">
                <a:solidFill>
                  <a:schemeClr val="bg2"/>
                </a:solidFill>
              </a:rPr>
              <a:t>Hierarchical entities</a:t>
            </a:r>
          </a:p>
          <a:p>
            <a:r>
              <a:rPr lang="en-US" sz="2800" dirty="0">
                <a:solidFill>
                  <a:schemeClr val="bg2"/>
                </a:solidFill>
              </a:rPr>
              <a:t>Composite entities</a:t>
            </a:r>
          </a:p>
          <a:p>
            <a:r>
              <a:rPr lang="en-US" sz="2800" dirty="0">
                <a:solidFill>
                  <a:schemeClr val="bg2"/>
                </a:solidFill>
              </a:rPr>
              <a:t>Built-in entities</a:t>
            </a:r>
          </a:p>
          <a:p>
            <a:r>
              <a:rPr lang="en-US" sz="2800" dirty="0">
                <a:solidFill>
                  <a:schemeClr val="bg2"/>
                </a:solidFill>
              </a:rPr>
              <a:t>Prebuild Domains</a:t>
            </a:r>
          </a:p>
          <a:p>
            <a:r>
              <a:rPr lang="en-US" sz="2800" dirty="0">
                <a:solidFill>
                  <a:schemeClr val="bg2"/>
                </a:solidFill>
              </a:rPr>
              <a:t>List entities</a:t>
            </a:r>
          </a:p>
        </p:txBody>
      </p:sp>
      <p:pic>
        <p:nvPicPr>
          <p:cNvPr id="8" name="Picture 7" descr="A screenshot of a cell phone&#10;&#10;Description generated with very high confidence">
            <a:extLst>
              <a:ext uri="{FF2B5EF4-FFF2-40B4-BE49-F238E27FC236}">
                <a16:creationId xmlns:a16="http://schemas.microsoft.com/office/drawing/2014/main" id="{73573B4B-07A4-4D10-9C5C-6C70BFAA8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445" y="2111644"/>
            <a:ext cx="4214954" cy="1491004"/>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CECC698B-1BDC-47F6-8D5B-021F8AB82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972" y="1873189"/>
            <a:ext cx="5868666" cy="2092414"/>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DEC95476-56DD-4EE4-8B61-2CDF687A5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331" y="1727615"/>
            <a:ext cx="6579620" cy="2962938"/>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25D85238-095A-4310-8998-BA1D66AF2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184" y="1727582"/>
            <a:ext cx="1747896" cy="2121584"/>
          </a:xfrm>
          <a:prstGeom prst="rect">
            <a:avLst/>
          </a:prstGeom>
        </p:spPr>
      </p:pic>
      <p:pic>
        <p:nvPicPr>
          <p:cNvPr id="15" name="Picture 14">
            <a:extLst>
              <a:ext uri="{FF2B5EF4-FFF2-40B4-BE49-F238E27FC236}">
                <a16:creationId xmlns:a16="http://schemas.microsoft.com/office/drawing/2014/main" id="{D04AF757-BE59-415B-9C55-B0C2EAC3AE07}"/>
              </a:ext>
            </a:extLst>
          </p:cNvPr>
          <p:cNvPicPr>
            <a:picLocks noChangeAspect="1"/>
          </p:cNvPicPr>
          <p:nvPr/>
        </p:nvPicPr>
        <p:blipFill>
          <a:blip r:embed="rId7"/>
          <a:stretch>
            <a:fillRect/>
          </a:stretch>
        </p:blipFill>
        <p:spPr>
          <a:xfrm>
            <a:off x="5910054" y="706248"/>
            <a:ext cx="3422371" cy="5768169"/>
          </a:xfrm>
          <a:prstGeom prst="rect">
            <a:avLst/>
          </a:prstGeom>
        </p:spPr>
      </p:pic>
      <p:pic>
        <p:nvPicPr>
          <p:cNvPr id="18" name="Picture 17" descr="A screenshot of a computer screen&#10;&#10;Description generated with very high confidence">
            <a:extLst>
              <a:ext uri="{FF2B5EF4-FFF2-40B4-BE49-F238E27FC236}">
                <a16:creationId xmlns:a16="http://schemas.microsoft.com/office/drawing/2014/main" id="{BAD28232-98EA-4930-84D1-762205675F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8471" y="1404461"/>
            <a:ext cx="8034291" cy="4281818"/>
          </a:xfrm>
          <a:prstGeom prst="rect">
            <a:avLst/>
          </a:prstGeom>
        </p:spPr>
      </p:pic>
      <p:pic>
        <p:nvPicPr>
          <p:cNvPr id="20" name="Picture 19" descr="A screenshot of a cell phone&#10;&#10;Description generated with high confidence">
            <a:extLst>
              <a:ext uri="{FF2B5EF4-FFF2-40B4-BE49-F238E27FC236}">
                <a16:creationId xmlns:a16="http://schemas.microsoft.com/office/drawing/2014/main" id="{9439A9AE-B081-4E4E-BA42-1EA8E0618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3157" y="2431945"/>
            <a:ext cx="4946462" cy="1588075"/>
          </a:xfrm>
          <a:prstGeom prst="rect">
            <a:avLst/>
          </a:prstGeom>
        </p:spPr>
      </p:pic>
    </p:spTree>
    <p:extLst>
      <p:ext uri="{BB962C8B-B14F-4D97-AF65-F5344CB8AC3E}">
        <p14:creationId xmlns:p14="http://schemas.microsoft.com/office/powerpoint/2010/main" val="190370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Testing your model</a:t>
            </a:r>
          </a:p>
        </p:txBody>
      </p:sp>
      <p:pic>
        <p:nvPicPr>
          <p:cNvPr id="3" name="Picture 2" descr="A screenshot of a cell phone&#10;&#10;Description generated with very high confidence">
            <a:extLst>
              <a:ext uri="{FF2B5EF4-FFF2-40B4-BE49-F238E27FC236}">
                <a16:creationId xmlns:a16="http://schemas.microsoft.com/office/drawing/2014/main" id="{02080E7B-7B6F-44F5-A13F-347E679F5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324" y="1203922"/>
            <a:ext cx="8441352" cy="5056453"/>
          </a:xfrm>
          <a:prstGeom prst="rect">
            <a:avLst/>
          </a:prstGeom>
        </p:spPr>
      </p:pic>
    </p:spTree>
    <p:extLst>
      <p:ext uri="{BB962C8B-B14F-4D97-AF65-F5344CB8AC3E}">
        <p14:creationId xmlns:p14="http://schemas.microsoft.com/office/powerpoint/2010/main" val="262187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Publishing your model</a:t>
            </a:r>
          </a:p>
        </p:txBody>
      </p:sp>
      <p:pic>
        <p:nvPicPr>
          <p:cNvPr id="2" name="Picture 1">
            <a:extLst>
              <a:ext uri="{FF2B5EF4-FFF2-40B4-BE49-F238E27FC236}">
                <a16:creationId xmlns:a16="http://schemas.microsoft.com/office/drawing/2014/main" id="{5DE0F910-DBEC-4E38-B42F-C3FB3A4DF053}"/>
              </a:ext>
            </a:extLst>
          </p:cNvPr>
          <p:cNvPicPr>
            <a:picLocks noChangeAspect="1"/>
          </p:cNvPicPr>
          <p:nvPr/>
        </p:nvPicPr>
        <p:blipFill>
          <a:blip r:embed="rId3"/>
          <a:stretch>
            <a:fillRect/>
          </a:stretch>
        </p:blipFill>
        <p:spPr>
          <a:xfrm>
            <a:off x="3144198" y="1116382"/>
            <a:ext cx="6914201" cy="5741618"/>
          </a:xfrm>
          <a:prstGeom prst="rect">
            <a:avLst/>
          </a:prstGeom>
        </p:spPr>
      </p:pic>
      <p:pic>
        <p:nvPicPr>
          <p:cNvPr id="3" name="Picture 2">
            <a:extLst>
              <a:ext uri="{FF2B5EF4-FFF2-40B4-BE49-F238E27FC236}">
                <a16:creationId xmlns:a16="http://schemas.microsoft.com/office/drawing/2014/main" id="{4ED23535-4174-43BC-93F1-D7CAD410CCA4}"/>
              </a:ext>
            </a:extLst>
          </p:cNvPr>
          <p:cNvPicPr>
            <a:picLocks noChangeAspect="1"/>
          </p:cNvPicPr>
          <p:nvPr/>
        </p:nvPicPr>
        <p:blipFill>
          <a:blip r:embed="rId4"/>
          <a:stretch>
            <a:fillRect/>
          </a:stretch>
        </p:blipFill>
        <p:spPr>
          <a:xfrm>
            <a:off x="1827492" y="2207514"/>
            <a:ext cx="9547611" cy="3374136"/>
          </a:xfrm>
          <a:prstGeom prst="rect">
            <a:avLst/>
          </a:prstGeom>
        </p:spPr>
      </p:pic>
    </p:spTree>
    <p:extLst>
      <p:ext uri="{BB962C8B-B14F-4D97-AF65-F5344CB8AC3E}">
        <p14:creationId xmlns:p14="http://schemas.microsoft.com/office/powerpoint/2010/main" val="239894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3AE0A36-D259-4E67-853A-9939A145BE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metadata/properties"/>
    <ds:schemaRef ds:uri="http://purl.org/dc/terms/"/>
    <ds:schemaRef ds:uri="http://schemas.microsoft.com/office/2006/documentManagement/types"/>
    <ds:schemaRef ds:uri="http://purl.org/dc/dcmitype/"/>
    <ds:schemaRef ds:uri="14cf87b9-506c-4eb7-bdeb-55290b0635a3"/>
    <ds:schemaRef ds:uri="http://purl.org/dc/elements/1.1/"/>
    <ds:schemaRef ds:uri="http://schemas.microsoft.com/office/infopath/2007/PartnerControls"/>
    <ds:schemaRef ds:uri="http://schemas.openxmlformats.org/package/2006/metadata/core-properties"/>
    <ds:schemaRef ds:uri="7c45f18c-b2ec-4e3b-9613-4a8f6bc85080"/>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13970</TotalTime>
  <Words>1809</Words>
  <Application>Microsoft Office PowerPoint</Application>
  <PresentationFormat>Widescreen</PresentationFormat>
  <Paragraphs>201</Paragraphs>
  <Slides>17</Slides>
  <Notes>17</Notes>
  <HiddenSlides>0</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17</vt:i4>
      </vt:variant>
    </vt:vector>
  </HeadingPairs>
  <TitlesOfParts>
    <vt:vector size="42" baseType="lpstr">
      <vt:lpstr>Arial</vt:lpstr>
      <vt:lpstr>Calibri</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think-cell Slide</vt:lpstr>
      <vt:lpstr>LUIS  Language Understanding Intelligent Service</vt:lpstr>
      <vt:lpstr>Why NLU?</vt:lpstr>
      <vt:lpstr>Microsoft’s LUIS</vt:lpstr>
      <vt:lpstr>Luis Development Process</vt:lpstr>
      <vt:lpstr>Key LUIS concepts</vt:lpstr>
      <vt:lpstr>Key Initial Good Practices</vt:lpstr>
      <vt:lpstr>Key LUIS concepts</vt:lpstr>
      <vt:lpstr>Testing your model</vt:lpstr>
      <vt:lpstr>Publishing your model</vt:lpstr>
      <vt:lpstr>Adding features to improve performance</vt:lpstr>
      <vt:lpstr>Adding patterns to improve performance</vt:lpstr>
      <vt:lpstr>Using active learning</vt:lpstr>
      <vt:lpstr>PowerPoint Presentation</vt:lpstr>
      <vt:lpstr>PowerPoint Presentation</vt:lpstr>
      <vt:lpstr>More Good Practices and Limits</vt:lpstr>
      <vt:lpstr>LearnAI - Designing and Architecting Intelligent Agents   http://aka.ms/LearnAI-daaia</vt:lpstr>
      <vt:lpstr>  https://github.com/Azure/LearnAI-Airlift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Rodrigo Souza</cp:lastModifiedBy>
  <cp:revision>34</cp:revision>
  <dcterms:created xsi:type="dcterms:W3CDTF">2018-06-29T11:43:45Z</dcterms:created>
  <dcterms:modified xsi:type="dcterms:W3CDTF">2019-03-18T14:54:05Z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